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5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hyperlink" Target="http://www.saga-gis.uni-goettingen.de/html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://www.gvsig.gva.es/" TargetMode="External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9259" y="1900988"/>
            <a:ext cx="10058400" cy="1958901"/>
          </a:xfrm>
        </p:spPr>
        <p:txBody>
          <a:bodyPr>
            <a:normAutofit/>
          </a:bodyPr>
          <a:lstStyle/>
          <a:p>
            <a:pPr algn="ctr"/>
            <a:r>
              <a:rPr lang="es-MX" sz="3600" dirty="0" smtClean="0">
                <a:latin typeface="Century Gothic" panose="020B0502020202020204" pitchFamily="34" charset="0"/>
              </a:rPr>
              <a:t>Breve contexto de los  Sistemas de Información Geográfico en el Análisis del Territorio </a:t>
            </a:r>
            <a:endParaRPr lang="es-MX" sz="36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69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5053794" y="2889987"/>
            <a:ext cx="3964004" cy="6594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MX" sz="4000" b="1" dirty="0" smtClean="0">
                <a:latin typeface="Century Gothic" panose="020B0502020202020204" pitchFamily="34" charset="0"/>
              </a:rPr>
              <a:t>Gracias!</a:t>
            </a:r>
            <a:endParaRPr lang="es-MX" sz="4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1153427" y="2117557"/>
            <a:ext cx="10058400" cy="195890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Los Sistemas de Información Geográfica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err="1" smtClean="0">
                <a:latin typeface="Century Gothic" panose="020B0502020202020204" pitchFamily="34" charset="0"/>
              </a:rPr>
              <a:t>Multidisciplina</a:t>
            </a: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Tipos de Herramientas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Nuevas Tendencias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928837" y="896595"/>
            <a:ext cx="3964004" cy="659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400" dirty="0" smtClean="0">
                <a:latin typeface="Century Gothic" panose="020B0502020202020204" pitchFamily="34" charset="0"/>
              </a:rPr>
              <a:t>Distribución de la Platica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22783" y="2009391"/>
            <a:ext cx="2297429" cy="30845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2640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03030" y="1097632"/>
            <a:ext cx="4698722" cy="4551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MX" dirty="0">
                <a:latin typeface="Century Gothic" panose="020B0502020202020204" pitchFamily="34" charset="0"/>
              </a:rPr>
              <a:t>Los Sistemas de Información Geográfica</a:t>
            </a:r>
          </a:p>
        </p:txBody>
      </p:sp>
      <p:pic>
        <p:nvPicPr>
          <p:cNvPr id="3" name="Picture 9" descr="sigComponen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4431" y="2018748"/>
            <a:ext cx="4767190" cy="4155010"/>
          </a:xfrm>
          <a:prstGeom prst="rect">
            <a:avLst/>
          </a:prstGeom>
          <a:noFill/>
        </p:spPr>
      </p:pic>
      <p:pic>
        <p:nvPicPr>
          <p:cNvPr id="1026" name="Picture 2" descr="http://www.diccionariomedioambiente.org/DiccionarioMedioAmbiente/uploaded/images/s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801" y="3384884"/>
            <a:ext cx="5092369" cy="278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1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sig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16952" y="1761631"/>
            <a:ext cx="3306580" cy="3968248"/>
          </a:xfrm>
          <a:prstGeom prst="rect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96628" y="2103530"/>
            <a:ext cx="429797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>
                <a:latin typeface="Century Gothic" panose="020B0502020202020204" pitchFamily="34" charset="0"/>
              </a:rPr>
              <a:t>LOCALIZACIÓN: ¿Qué hay en ...?</a:t>
            </a:r>
            <a:endParaRPr lang="es-ES_tradnl" sz="2000" b="1">
              <a:latin typeface="Century Gothic" panose="020B0502020202020204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296628" y="2636930"/>
            <a:ext cx="488787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 dirty="0">
                <a:latin typeface="Century Gothic" panose="020B0502020202020204" pitchFamily="34" charset="0"/>
              </a:rPr>
              <a:t>CONDICIÓN: ¿Dónde sucede que ...?</a:t>
            </a:r>
            <a:endParaRPr lang="es-ES_tradnl" sz="2000" b="1" dirty="0">
              <a:latin typeface="Century Gothic" panose="020B0502020202020204" pitchFamily="34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96628" y="3171402"/>
            <a:ext cx="47949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 dirty="0">
                <a:latin typeface="Century Gothic" panose="020B0502020202020204" pitchFamily="34" charset="0"/>
              </a:rPr>
              <a:t>TENDENCIAS: ¿Qué ha cambiado ...?</a:t>
            </a:r>
            <a:endParaRPr lang="es-ES_tradnl" sz="2000" b="1" dirty="0">
              <a:latin typeface="Century Gothic" panose="020B0502020202020204" pitchFamily="34" charset="0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1296628" y="3702658"/>
            <a:ext cx="48670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>
                <a:latin typeface="Century Gothic" panose="020B0502020202020204" pitchFamily="34" charset="0"/>
              </a:rPr>
              <a:t>RUTAS: ¿Cuál es el camino óptimo ...?</a:t>
            </a:r>
            <a:endParaRPr lang="es-ES_tradnl" sz="2000" b="1">
              <a:latin typeface="Century Gothic" panose="020B0502020202020204" pitchFamily="34" charset="0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343114" y="4233914"/>
            <a:ext cx="425148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 dirty="0">
                <a:latin typeface="Century Gothic" panose="020B0502020202020204" pitchFamily="34" charset="0"/>
              </a:rPr>
              <a:t>PAUTAS: ¿Qué pautas existen ...?</a:t>
            </a:r>
            <a:endParaRPr lang="es-ES_tradnl" sz="2000" b="1" dirty="0">
              <a:latin typeface="Century Gothic" panose="020B0502020202020204" pitchFamily="34" charset="0"/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343114" y="4765170"/>
            <a:ext cx="40046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>
                <a:latin typeface="Century Gothic" panose="020B0502020202020204" pitchFamily="34" charset="0"/>
              </a:rPr>
              <a:t>MODELOS: ¿Qué ocurriría sí ...?</a:t>
            </a:r>
            <a:endParaRPr lang="es-ES_tradnl" sz="2000" b="1">
              <a:latin typeface="Century Gothic" panose="020B0502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136904" y="555003"/>
            <a:ext cx="9786628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0"/>
              </a:spcAft>
            </a:pPr>
            <a:r>
              <a:rPr lang="es-MX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Instrumento </a:t>
            </a:r>
            <a:r>
              <a:rPr lang="es-MX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comunicación que incorpora tecnologías de la información representando problemas reales de la sociedad en una dimensión espacio-temporal.</a:t>
            </a:r>
            <a:endParaRPr lang="es-MX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209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53427" y="905739"/>
            <a:ext cx="3964004" cy="659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MX" sz="2400" dirty="0" err="1" smtClean="0">
                <a:latin typeface="Century Gothic" panose="020B0502020202020204" pitchFamily="34" charset="0"/>
              </a:rPr>
              <a:t>Multidisciplina</a:t>
            </a:r>
            <a:endParaRPr lang="es-MX" sz="2400" dirty="0">
              <a:latin typeface="Century Gothic" panose="020B0502020202020204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53427" y="1790163"/>
            <a:ext cx="10058400" cy="4146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Ciencias Ambientales (60´s)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Ecología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Manejo de Recurso </a:t>
            </a:r>
            <a:r>
              <a:rPr lang="es-MX" sz="2400" dirty="0" smtClean="0">
                <a:latin typeface="Century Gothic" panose="020B0502020202020204" pitchFamily="34" charset="0"/>
              </a:rPr>
              <a:t>Naturales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Salud Pública</a:t>
            </a:r>
            <a:endParaRPr lang="es-MX" sz="2400" dirty="0" smtClean="0"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Ciencias </a:t>
            </a:r>
            <a:r>
              <a:rPr lang="es-MX" sz="2400" b="1" dirty="0" smtClean="0">
                <a:latin typeface="Century Gothic" panose="020B0502020202020204" pitchFamily="34" charset="0"/>
              </a:rPr>
              <a:t>Sociales y Humanísticas</a:t>
            </a:r>
            <a:endParaRPr lang="es-MX" sz="2400" b="1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Política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Economía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Historia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Sociología</a:t>
            </a:r>
          </a:p>
          <a:p>
            <a:pPr>
              <a:lnSpc>
                <a:spcPct val="150000"/>
              </a:lnSpc>
            </a:pP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Ciencias del Diseño y Arquitectura</a:t>
            </a:r>
            <a:endParaRPr lang="es-MX" sz="2400" b="1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Arquitectura</a:t>
            </a:r>
            <a:endParaRPr lang="es-MX" sz="24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Urbanismo</a:t>
            </a:r>
            <a:endParaRPr lang="es-MX" sz="2400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smtClean="0">
                <a:latin typeface="Century Gothic" panose="020B0502020202020204" pitchFamily="34" charset="0"/>
              </a:rPr>
              <a:t>Tecnologías de la Información</a:t>
            </a: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 smtClean="0">
              <a:latin typeface="Century Gothic" panose="020B0502020202020204" pitchFamily="34" charset="0"/>
            </a:endParaRPr>
          </a:p>
        </p:txBody>
      </p:sp>
      <p:pic>
        <p:nvPicPr>
          <p:cNvPr id="7" name="6 Imagen"/>
          <p:cNvPicPr/>
          <p:nvPr/>
        </p:nvPicPr>
        <p:blipFill rotWithShape="1">
          <a:blip r:embed="rId2"/>
          <a:srcRect l="1574" t="18906" r="5315" b="7217"/>
          <a:stretch/>
        </p:blipFill>
        <p:spPr bwMode="auto">
          <a:xfrm>
            <a:off x="4672558" y="2975708"/>
            <a:ext cx="5577205" cy="26581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175" y="655213"/>
            <a:ext cx="264968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53427" y="905739"/>
            <a:ext cx="3964004" cy="659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MX" sz="2400" dirty="0" smtClean="0">
                <a:latin typeface="Century Gothic" panose="020B0502020202020204" pitchFamily="34" charset="0"/>
              </a:rPr>
              <a:t>Nuevos conceptos :</a:t>
            </a:r>
            <a:endParaRPr lang="es-MX" sz="2400" dirty="0">
              <a:latin typeface="Century Gothic" panose="020B0502020202020204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153427" y="2949661"/>
            <a:ext cx="10058400" cy="2555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Ciencias de Información Geográfica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err="1" smtClean="0">
                <a:latin typeface="Century Gothic" panose="020B0502020202020204" pitchFamily="34" charset="0"/>
              </a:rPr>
              <a:t>Geomática</a:t>
            </a:r>
            <a:endParaRPr lang="es-MX" sz="2400" b="1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Análisis Espacial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Geoinformática</a:t>
            </a:r>
            <a:endParaRPr lang="es-MX" sz="2400" b="1" dirty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 smtClean="0">
              <a:latin typeface="Century Gothic" panose="020B0502020202020204" pitchFamily="34" charset="0"/>
            </a:endParaRPr>
          </a:p>
        </p:txBody>
      </p:sp>
      <p:pic>
        <p:nvPicPr>
          <p:cNvPr id="7" name="6 Image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9"/>
          <a:stretch>
            <a:fillRect/>
          </a:stretch>
        </p:blipFill>
        <p:spPr bwMode="auto">
          <a:xfrm>
            <a:off x="7250806" y="1998980"/>
            <a:ext cx="4552520" cy="28600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447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53427" y="905739"/>
            <a:ext cx="3964004" cy="659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MX" sz="2400" dirty="0" smtClean="0">
                <a:latin typeface="Century Gothic" panose="020B0502020202020204" pitchFamily="34" charset="0"/>
              </a:rPr>
              <a:t>Tipos de Herramientas</a:t>
            </a:r>
            <a:endParaRPr lang="es-MX" sz="2400" dirty="0">
              <a:latin typeface="Century Gothic" panose="020B0502020202020204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53427" y="2026117"/>
            <a:ext cx="10058400" cy="2555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Software especializado para diferentes tipos y fuentes de información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Vectoriales – </a:t>
            </a:r>
            <a:r>
              <a:rPr lang="es-MX" sz="2400" b="1" dirty="0" err="1" smtClean="0">
                <a:latin typeface="Century Gothic" panose="020B0502020202020204" pitchFamily="34" charset="0"/>
              </a:rPr>
              <a:t>Raster</a:t>
            </a:r>
            <a:endParaRPr lang="es-MX" sz="2400" b="1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Análisis espacial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Licencia o Open </a:t>
            </a:r>
            <a:r>
              <a:rPr lang="es-MX" sz="2400" b="1" dirty="0" err="1" smtClean="0">
                <a:latin typeface="Century Gothic" panose="020B0502020202020204" pitchFamily="34" charset="0"/>
              </a:rPr>
              <a:t>Source</a:t>
            </a: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 smtClean="0">
              <a:latin typeface="Century Gothic" panose="020B0502020202020204" pitchFamily="34" charset="0"/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3769" t="1030" r="2010" b="53983"/>
          <a:stretch>
            <a:fillRect/>
          </a:stretch>
        </p:blipFill>
        <p:spPr bwMode="auto">
          <a:xfrm>
            <a:off x="7237476" y="2654618"/>
            <a:ext cx="1785938" cy="17859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  <p:graphicFrame>
        <p:nvGraphicFramePr>
          <p:cNvPr id="20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061257"/>
              </p:ext>
            </p:extLst>
          </p:nvPr>
        </p:nvGraphicFramePr>
        <p:xfrm>
          <a:off x="7142234" y="4581144"/>
          <a:ext cx="1881180" cy="1645920"/>
        </p:xfrm>
        <a:graphic>
          <a:graphicData uri="http://schemas.openxmlformats.org/drawingml/2006/table">
            <a:tbl>
              <a:tblPr/>
              <a:tblGrid>
                <a:gridCol w="313530"/>
                <a:gridCol w="313530"/>
                <a:gridCol w="313530"/>
                <a:gridCol w="313530"/>
                <a:gridCol w="313530"/>
                <a:gridCol w="313530"/>
              </a:tblGrid>
              <a:tr h="259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59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59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59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590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  <a:tr h="20003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</a:tr>
            </a:tbl>
          </a:graphicData>
        </a:graphic>
      </p:graphicFrame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2" cstate="print"/>
          <a:srcRect l="2010" t="52975" r="3769" b="2039"/>
          <a:stretch>
            <a:fillRect/>
          </a:stretch>
        </p:blipFill>
        <p:spPr bwMode="auto">
          <a:xfrm>
            <a:off x="9166289" y="2654618"/>
            <a:ext cx="1785937" cy="1785937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154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 l="6325" t="11679" r="6325" b="11679"/>
          <a:stretch>
            <a:fillRect/>
          </a:stretch>
        </p:blipFill>
        <p:spPr bwMode="auto">
          <a:xfrm>
            <a:off x="7323853" y="2462582"/>
            <a:ext cx="3156857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6" name="Picture 3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34571" t="28125" r="34374" b="19375"/>
          <a:stretch>
            <a:fillRect/>
          </a:stretch>
        </p:blipFill>
        <p:spPr bwMode="auto">
          <a:xfrm>
            <a:off x="7266032" y="2462582"/>
            <a:ext cx="222978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 cstate="print"/>
          <a:srcRect l="781" t="20937" r="28906" b="10625"/>
          <a:stretch>
            <a:fillRect/>
          </a:stretch>
        </p:blipFill>
        <p:spPr bwMode="auto">
          <a:xfrm>
            <a:off x="4694264" y="2319706"/>
            <a:ext cx="3757810" cy="2286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7" cstate="print"/>
          <a:srcRect l="16707" t="13437" r="34872" b="26797"/>
          <a:stretch>
            <a:fillRect/>
          </a:stretch>
        </p:blipFill>
        <p:spPr bwMode="auto">
          <a:xfrm>
            <a:off x="2765438" y="2319706"/>
            <a:ext cx="3241169" cy="22860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9" name="Imagen 1"/>
          <p:cNvPicPr>
            <a:picLocks noChangeArrowheads="1"/>
          </p:cNvPicPr>
          <p:nvPr/>
        </p:nvPicPr>
        <p:blipFill>
          <a:blip r:embed="rId8" cstate="print"/>
          <a:srcRect b="22857"/>
          <a:stretch>
            <a:fillRect/>
          </a:stretch>
        </p:blipFill>
        <p:spPr bwMode="auto">
          <a:xfrm>
            <a:off x="1408176" y="2391144"/>
            <a:ext cx="3211513" cy="1928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0" name="Picture 6" descr="sig1a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73891" y="0"/>
            <a:ext cx="9825853" cy="6345936"/>
          </a:xfrm>
          <a:prstGeom prst="rect">
            <a:avLst/>
          </a:prstGeom>
          <a:noFill/>
          <a:ln w="38100">
            <a:solidFill>
              <a:srgbClr val="FF9933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79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1153427" y="905739"/>
            <a:ext cx="3964004" cy="6594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s-MX" sz="2400" dirty="0" smtClean="0">
                <a:latin typeface="Century Gothic" panose="020B0502020202020204" pitchFamily="34" charset="0"/>
              </a:rPr>
              <a:t>Nuevas Tendencias</a:t>
            </a:r>
            <a:endParaRPr lang="es-MX" sz="2400" dirty="0">
              <a:latin typeface="Century Gothic" panose="020B0502020202020204" pitchFamily="34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153427" y="2273005"/>
            <a:ext cx="10058400" cy="25550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SIG mucho más participativo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Genere conocimiento en y para la sociedad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Cartográfica participativa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b="1" dirty="0" smtClean="0">
                <a:latin typeface="Century Gothic" panose="020B0502020202020204" pitchFamily="34" charset="0"/>
              </a:rPr>
              <a:t>Web </a:t>
            </a:r>
            <a:r>
              <a:rPr lang="es-MX" sz="2400" b="1" dirty="0" err="1" smtClean="0">
                <a:latin typeface="Century Gothic" panose="020B0502020202020204" pitchFamily="34" charset="0"/>
              </a:rPr>
              <a:t>mapping</a:t>
            </a:r>
            <a:endParaRPr lang="es-MX" sz="2400" dirty="0" smtClean="0">
              <a:latin typeface="Century Gothic" panose="020B0502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24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78</TotalTime>
  <Words>216</Words>
  <Application>Microsoft Office PowerPoint</Application>
  <PresentationFormat>Personalizado</PresentationFormat>
  <Paragraphs>82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Retrospección</vt:lpstr>
      <vt:lpstr>Breve contexto de los  Sistemas de Información Geográfico en el Análisis del Territorio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Breve contexto de los  Sistemas de Información Geográfico en el Análisis del Territorio </dc:title>
  <dc:creator>usuario</dc:creator>
  <cp:lastModifiedBy>Laura Quiroz</cp:lastModifiedBy>
  <cp:revision>9</cp:revision>
  <dcterms:created xsi:type="dcterms:W3CDTF">2015-12-03T18:31:27Z</dcterms:created>
  <dcterms:modified xsi:type="dcterms:W3CDTF">2015-12-04T00:59:59Z</dcterms:modified>
</cp:coreProperties>
</file>